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88" r:id="rId22"/>
    <p:sldId id="289" r:id="rId23"/>
    <p:sldId id="287" r:id="rId24"/>
    <p:sldId id="275" r:id="rId25"/>
    <p:sldId id="277" r:id="rId26"/>
    <p:sldId id="278" r:id="rId27"/>
    <p:sldId id="279" r:id="rId28"/>
    <p:sldId id="280" r:id="rId29"/>
    <p:sldId id="281" r:id="rId30"/>
    <p:sldId id="285" r:id="rId31"/>
    <p:sldId id="290" r:id="rId32"/>
    <p:sldId id="282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22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16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16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88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6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15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6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87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54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59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92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23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8F70-EF40-47C5-A0B5-E22708E97C13}" type="datetimeFigureOut">
              <a:rPr lang="pl-PL" smtClean="0"/>
              <a:t>2021-12-18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8E5D-10E5-4112-9326-4457921568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07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pl.wikipedia.org/wiki/Dysza_de_Lavala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https://pl.wikipedia.org/wiki/Dysz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hyperlink" Target="https://pl.wikipedia.org/wiki/Dysza_Korta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Teoria Maszyn Cieplnych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550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1873" cy="639427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Maksymalny strumień masy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1004552"/>
            <a:ext cx="5894231" cy="5226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920247" y="1004552"/>
              <a:ext cx="3657600" cy="26857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710"/>
                    <a:gridCol w="570230"/>
                    <a:gridCol w="570230"/>
                    <a:gridCol w="570230"/>
                    <a:gridCol w="609600"/>
                    <a:gridCol w="609600"/>
                  </a:tblGrid>
                  <a:tr h="190500"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pl-PL" sz="11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średni współczynnik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k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1,667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1,42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1,333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1,2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1,135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  <a:tr h="5715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liczba prędkości </a:t>
                          </a:r>
                          <a14:m>
                            <m:oMath xmlns:m="http://schemas.openxmlformats.org/officeDocument/2006/math">
                              <m:r>
                                <a:rPr lang="pl-PL" sz="12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1,114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1,079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1,069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1,044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1,031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izen. krtyczny st. Ciśnień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l-P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pl-P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0,4895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0,5283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0,5401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0,564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0,5774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  <a:tr h="5715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l. izentr. Przepływu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pl-P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pl-P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l-P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0,72375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0,68474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0,67348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0,64879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</a:rPr>
                            <a:t>0,63592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0834676"/>
                  </p:ext>
                </p:extLst>
              </p:nvPr>
            </p:nvGraphicFramePr>
            <p:xfrm>
              <a:off x="6920247" y="1004552"/>
              <a:ext cx="3657600" cy="27023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710"/>
                    <a:gridCol w="570230"/>
                    <a:gridCol w="570230"/>
                    <a:gridCol w="570230"/>
                    <a:gridCol w="609600"/>
                    <a:gridCol w="609600"/>
                  </a:tblGrid>
                  <a:tr h="374269"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pl-PL" sz="11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średni współczynnik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k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1,667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1,42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1,333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1,2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1,135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  <a:tr h="583057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4450" marR="44450" marT="0" marB="0" anchor="b">
                        <a:blipFill rotWithShape="0">
                          <a:blip r:embed="rId3"/>
                          <a:stretch>
                            <a:fillRect l="-833" t="-102083" r="-404167" b="-2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1,114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1,079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1,069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1,044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1,031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  <a:tr h="937133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4450" marR="44450" marT="0" marB="0" anchor="b">
                        <a:blipFill rotWithShape="0">
                          <a:blip r:embed="rId3"/>
                          <a:stretch>
                            <a:fillRect l="-833" t="-125974" r="-404167" b="-75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0,4895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0,5283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0,5401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0,564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0,5774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  <a:tr h="617347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4450" marR="44450" marT="0" marB="0" anchor="b">
                        <a:blipFill rotWithShape="0">
                          <a:blip r:embed="rId3"/>
                          <a:stretch>
                            <a:fillRect l="-833" t="-341176" r="-404167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0,72375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0,68474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0,67348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</a:rPr>
                            <a:t>0,64879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</a:rPr>
                            <a:t>0,63592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777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Teoria Maszyn Cieplnych</a:t>
            </a:r>
            <a:br>
              <a:rPr lang="pl-PL" dirty="0" smtClean="0"/>
            </a:br>
            <a:r>
              <a:rPr lang="pl-PL" dirty="0" smtClean="0"/>
              <a:t>Wykład 2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311014" cy="2122357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Zagadnienia</a:t>
            </a:r>
          </a:p>
          <a:p>
            <a:r>
              <a:rPr lang="pl-PL" b="1" dirty="0" smtClean="0"/>
              <a:t>Spalanie gazów:</a:t>
            </a:r>
          </a:p>
          <a:p>
            <a:pPr lvl="0"/>
            <a:r>
              <a:rPr lang="pl-PL" dirty="0"/>
              <a:t>Podstawowe definicje</a:t>
            </a:r>
          </a:p>
          <a:p>
            <a:pPr lvl="0"/>
            <a:r>
              <a:rPr lang="pl-PL" dirty="0"/>
              <a:t>Spalanie całkowite i zupełne</a:t>
            </a:r>
          </a:p>
          <a:p>
            <a:pPr lvl="0"/>
            <a:r>
              <a:rPr lang="pl-PL" dirty="0"/>
              <a:t>Określanie ilościowe pierwiastków palnych w paliwie i utleniacza</a:t>
            </a:r>
          </a:p>
          <a:p>
            <a:pPr lvl="0"/>
            <a:r>
              <a:rPr lang="pl-PL" dirty="0"/>
              <a:t>Spalanie niezupełne</a:t>
            </a:r>
          </a:p>
          <a:p>
            <a:r>
              <a:rPr lang="pl-PL" dirty="0"/>
              <a:t>	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32642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52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Podstawowy podział paliw i wskaźniki je charakteryzujące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95" y="1043395"/>
            <a:ext cx="5330326" cy="67533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81" y="2027736"/>
            <a:ext cx="4810942" cy="36618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60515"/>
            <a:ext cx="5030883" cy="28623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34" y="3897418"/>
            <a:ext cx="4843649" cy="35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1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Spalanie -rodzaje, ciepło spalania i wartość opałowa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6248"/>
            <a:ext cx="5486400" cy="2886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09" y="4804681"/>
            <a:ext cx="5286375" cy="7429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371" y="1006248"/>
            <a:ext cx="5162550" cy="16002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371" y="2945129"/>
            <a:ext cx="4486275" cy="18669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670" y="5420677"/>
            <a:ext cx="50196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52509"/>
            <a:ext cx="10515600" cy="47089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/>
              <a:t>Spalanie całkowite i zupełne </a:t>
            </a:r>
            <a:r>
              <a:rPr lang="pl-PL" sz="3200" b="1" dirty="0" smtClean="0"/>
              <a:t>–założenia do obliczeń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155"/>
            <a:ext cx="5448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Spalanie gazów – bilans pierwiastków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84" y="1221376"/>
            <a:ext cx="5276850" cy="36385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96" y="5360398"/>
            <a:ext cx="4848225" cy="5524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328" y="1388063"/>
            <a:ext cx="5432915" cy="347186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822" y="5636623"/>
            <a:ext cx="47339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96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77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Paliwa ciekłe i </a:t>
            </a:r>
            <a:r>
              <a:rPr lang="pl-PL" b="1" dirty="0" smtClean="0"/>
              <a:t>stałe – bilans pierwiastków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2169"/>
            <a:ext cx="6073770" cy="50912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70" y="2609305"/>
            <a:ext cx="4838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8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333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Minimalne zapotrzebowanie tlenu i powietrza, rzeczywiste zapotrzebowanie powietrza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2" y="959439"/>
            <a:ext cx="4930851" cy="13788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2" y="2579232"/>
            <a:ext cx="5297907" cy="268509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524" y="959439"/>
            <a:ext cx="5513241" cy="46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0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720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Ilość i skład spalin „  ”  ”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095375"/>
            <a:ext cx="5448300" cy="37528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095375"/>
            <a:ext cx="5715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4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Spalanie niezupełne i niecałkowite , kontrakcja  w paliwach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74" y="1007337"/>
            <a:ext cx="5129788" cy="36822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557" y="1380716"/>
            <a:ext cx="46291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8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Teoria Maszyn Cieplnych</a:t>
            </a:r>
            <a:br>
              <a:rPr lang="pl-PL" dirty="0" smtClean="0"/>
            </a:br>
            <a:r>
              <a:rPr lang="pl-PL" dirty="0" smtClean="0"/>
              <a:t>Wykład 1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311014" cy="2122357"/>
          </a:xfrm>
        </p:spPr>
        <p:txBody>
          <a:bodyPr>
            <a:normAutofit/>
          </a:bodyPr>
          <a:lstStyle/>
          <a:p>
            <a:r>
              <a:rPr lang="pl-PL" dirty="0" smtClean="0"/>
              <a:t>Zagadnienia</a:t>
            </a:r>
          </a:p>
          <a:p>
            <a:r>
              <a:rPr lang="pl-PL" dirty="0" smtClean="0"/>
              <a:t>      Przepływ gazów</a:t>
            </a:r>
            <a:r>
              <a:rPr lang="pl-PL" dirty="0"/>
              <a:t>	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963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Teoria Maszyn Cieplnych</a:t>
            </a:r>
            <a:br>
              <a:rPr lang="pl-PL" dirty="0" smtClean="0"/>
            </a:br>
            <a:r>
              <a:rPr lang="pl-PL" dirty="0" smtClean="0"/>
              <a:t>Wykład 7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311014" cy="2122357"/>
          </a:xfrm>
        </p:spPr>
        <p:txBody>
          <a:bodyPr>
            <a:normAutofit fontScale="32500" lnSpcReduction="20000"/>
          </a:bodyPr>
          <a:lstStyle/>
          <a:p>
            <a:r>
              <a:rPr lang="pl-PL" dirty="0" smtClean="0"/>
              <a:t>Zagadnienia</a:t>
            </a:r>
          </a:p>
          <a:p>
            <a:r>
              <a:rPr lang="pl-PL" b="1" dirty="0" smtClean="0"/>
              <a:t>Silniki turbogazowe:</a:t>
            </a:r>
          </a:p>
          <a:p>
            <a:r>
              <a:rPr lang="pl-PL" dirty="0" smtClean="0"/>
              <a:t>Turbiny gazowe o obiegu otwartym i zamkniętym</a:t>
            </a:r>
          </a:p>
          <a:p>
            <a:pPr lvl="0"/>
            <a:r>
              <a:rPr lang="pl-PL" dirty="0" smtClean="0"/>
              <a:t>Podstawowe typy silników turbogazowych</a:t>
            </a:r>
            <a:endParaRPr lang="pl-PL" dirty="0"/>
          </a:p>
          <a:p>
            <a:pPr lvl="0"/>
            <a:r>
              <a:rPr lang="pl-PL" dirty="0" smtClean="0"/>
              <a:t>Obiegi porównawcze silników turbogazowych</a:t>
            </a:r>
            <a:endParaRPr lang="pl-PL" dirty="0"/>
          </a:p>
          <a:p>
            <a:pPr lvl="0"/>
            <a:r>
              <a:rPr lang="pl-PL" dirty="0" smtClean="0"/>
              <a:t>Przykładowe zadanie</a:t>
            </a:r>
          </a:p>
          <a:p>
            <a:pPr lvl="0"/>
            <a:r>
              <a:rPr lang="pl-PL" dirty="0" smtClean="0"/>
              <a:t>W materiałach wykorzystano ryciny z[1] „Historii Ciepła”  Romana Kurkiewicza</a:t>
            </a:r>
          </a:p>
          <a:p>
            <a:pPr lvl="0"/>
            <a:r>
              <a:rPr lang="pl-PL" dirty="0" smtClean="0"/>
              <a:t>[2] Wikipedia</a:t>
            </a:r>
          </a:p>
          <a:p>
            <a:pPr lvl="0"/>
            <a:r>
              <a:rPr lang="pl-PL" dirty="0" smtClean="0"/>
              <a:t>[3] Rysunki prof. </a:t>
            </a:r>
            <a:r>
              <a:rPr lang="pl-PL" dirty="0" err="1" smtClean="0"/>
              <a:t>Bucewicza</a:t>
            </a:r>
            <a:endParaRPr lang="pl-PL" dirty="0"/>
          </a:p>
          <a:p>
            <a:r>
              <a:rPr lang="pl-PL" dirty="0"/>
              <a:t>	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71681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96543" cy="48831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Turbina gazowa o obiegu otwartym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66949"/>
            <a:ext cx="5327470" cy="4066902"/>
          </a:xfrm>
        </p:spPr>
        <p:txBody>
          <a:bodyPr>
            <a:normAutofit/>
          </a:bodyPr>
          <a:lstStyle/>
          <a:p>
            <a:r>
              <a:rPr lang="pl-PL" sz="1200" dirty="0" smtClean="0"/>
              <a:t>Turbiny gazowe, mogą rozprężać czynnik roboczy do parametrów otoczenia, w przeciwieństwie do cylindrów silników spalinowych , które w takim wypadku musiałyby mieć nieskończone gabaryty – to jest przyczyna  dla której w 1930r została zbudowana turbina przez f-ę Braun-</a:t>
            </a:r>
            <a:r>
              <a:rPr lang="pl-PL" sz="1200" dirty="0" err="1" smtClean="0"/>
              <a:t>Boveri</a:t>
            </a:r>
            <a:r>
              <a:rPr lang="pl-PL" sz="1200" dirty="0" smtClean="0"/>
              <a:t>. Turbina miała sprawność około 30% i moc około 2 700KM. Od początku docelowo zastanawiano się nad użyciem tego typu mechanizmów dla samolotów.</a:t>
            </a:r>
          </a:p>
          <a:p>
            <a:r>
              <a:rPr lang="pl-PL" sz="1200" dirty="0" smtClean="0"/>
              <a:t>W skład obiegu z turbiną wchodzi: komora spalania , sprężarka, niekiedy wymiennik ciepła.</a:t>
            </a:r>
          </a:p>
          <a:p>
            <a:r>
              <a:rPr lang="pl-PL" sz="1200" dirty="0" smtClean="0"/>
              <a:t>Zasada działania powietrze sprężone w sprężarce doprowadzane jest do komory spalania. Po spaleniu wen paliwa, spaliny wpadają na turbinę i rozprężając się wykonują pracę . Część pracy jest zużywana przez sprężarkę.</a:t>
            </a:r>
          </a:p>
          <a:p>
            <a:r>
              <a:rPr lang="pl-PL" sz="1200" dirty="0" smtClean="0"/>
              <a:t>Gazy spalinowe z turbiny uchodzą do atmosfery. Jeśli znajduje się wymiennik ciepła, to oddają część ciepła  ogrzewając powietrze wpływające do komory spalania. Powietrze zatem jest pobierane wprost z atmosfery , a spaliny również uchodzą do atmosfery – stąd nazwa „turbina gazowa o obiegu otwartym”</a:t>
            </a:r>
          </a:p>
          <a:p>
            <a:r>
              <a:rPr lang="pl-PL" sz="1200" dirty="0" smtClean="0"/>
              <a:t>Obieg ten z modyfikacjami został zaimplementowany w silnikach samolotów, statków wodnych, prądnic elektrycznych, lokomotyw.</a:t>
            </a:r>
            <a:endParaRPr lang="pl-PL" sz="1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35" y="1990793"/>
            <a:ext cx="4192037" cy="283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5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3629" cy="48831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Turbina gazowa o obiegu zamkniętym </a:t>
            </a:r>
            <a:endParaRPr lang="pl-PL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297" y="252549"/>
            <a:ext cx="5705896" cy="5791200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838200" y="1445623"/>
            <a:ext cx="3672840" cy="4502331"/>
          </a:xfrm>
        </p:spPr>
        <p:txBody>
          <a:bodyPr>
            <a:normAutofit/>
          </a:bodyPr>
          <a:lstStyle/>
          <a:p>
            <a:r>
              <a:rPr lang="pl-PL" sz="1400" dirty="0" smtClean="0"/>
              <a:t>W obiegu krąży czyste powietrze!, wpływa do komory spalania  , nagrzewa si i wpada na turbinę . Na turbinie wykonuje pracę. Na łopatkach turbiny (spadek adiabatyczny) powietrze ponownie się oziębia  i ponownie wpada do sprężarki.</a:t>
            </a:r>
          </a:p>
          <a:p>
            <a:r>
              <a:rPr lang="pl-PL" sz="1400" dirty="0" smtClean="0"/>
              <a:t>Komora spalania jest zbudowana jako wymiennik ciepła. Paliwo spala się wewnątrz komory. </a:t>
            </a:r>
          </a:p>
          <a:p>
            <a:r>
              <a:rPr lang="pl-PL" sz="1400" dirty="0" smtClean="0"/>
              <a:t>Zamknięty obieg powietrza pozwala na :</a:t>
            </a:r>
          </a:p>
          <a:p>
            <a:r>
              <a:rPr lang="pl-PL" sz="1400" dirty="0" smtClean="0"/>
              <a:t>Dobór odpowiedniego czynnika roboczego, o regulowanym ciśnieniu i stałej jego ilości</a:t>
            </a:r>
          </a:p>
          <a:p>
            <a:r>
              <a:rPr lang="pl-PL" sz="1400" dirty="0" smtClean="0"/>
              <a:t>Sprawność w tego typu turbinach dochodzi do 33%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158234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 smtClean="0"/>
              <a:t>Różnica pomiędzy obiegiem otwartym i Zamkniętym siłowni gazowej</a:t>
            </a:r>
            <a:br>
              <a:rPr lang="pl-PL" sz="2700" b="1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Układ </a:t>
            </a:r>
            <a:r>
              <a:rPr lang="pl-PL" sz="1600" dirty="0"/>
              <a:t>zamknięty pozwala:</a:t>
            </a:r>
            <a:br>
              <a:rPr lang="pl-PL" sz="1600" dirty="0"/>
            </a:br>
            <a:r>
              <a:rPr lang="pl-PL" sz="1600" dirty="0"/>
              <a:t>na zwiększenie sprężu i tym samym zwiększenie sprawności samego silnika, poprzez możliwość wytworzenia niższego ciśnienia w chłodnicy niż ciśnienie otoczenia</a:t>
            </a:r>
            <a:br>
              <a:rPr lang="pl-PL" sz="1600" dirty="0"/>
            </a:br>
            <a:r>
              <a:rPr lang="pl-PL" sz="1600" dirty="0"/>
              <a:t>zamknięta konstrukcja pozwala na regulację rodzaju i parametrów czynnika roboczego w poszczególnych częściach obiegu oraz przekierowania czynnika na dodatkowy wymiennik ciepła. </a:t>
            </a:r>
            <a:r>
              <a:rPr lang="pl-PL" sz="1600" b="1" dirty="0"/>
              <a:t>Tym samym możliwa jest regeneracja ciepła.</a:t>
            </a:r>
            <a:r>
              <a:rPr lang="pl-PL" sz="1600" dirty="0"/>
              <a:t> </a:t>
            </a:r>
            <a:br>
              <a:rPr lang="pl-PL" sz="1600" dirty="0"/>
            </a:br>
            <a:endParaRPr lang="pl-PL" sz="1600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2055" y="1694997"/>
            <a:ext cx="4864735" cy="515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45012" y="2273300"/>
            <a:ext cx="2945130" cy="231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03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60520" cy="57540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Silniki Turbogazowe</a:t>
            </a:r>
            <a:endParaRPr lang="pl-PL" dirty="0"/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" y="1285694"/>
            <a:ext cx="4864735" cy="18656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363084" y="3060988"/>
            <a:ext cx="456596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Zasada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silnika turboodrzutowego[1]Na jednym wale umieszczona jest turbina wylotowa i sprężarka na wlocie powietrza. Sprężarki mogą być promieniowe lub osiowe. Sprężarka zużywa 60-65% mocy wytwarzanej przez turbinę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4281999"/>
            <a:ext cx="2812869" cy="21798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492138" y="4394747"/>
            <a:ext cx="458070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„Wczesne silniki odrzutowe miały współczynnik sprężania 5:1, co w porównaniu z normalnym silnikiem o cyklu Otto, osiągającym od 6:1 do 9:1, było wartością raczej niewysoką. Czynnikiem ograniczającym jest temperatura na początku turbiny. Zwiększanie stopnia sprężania sprawia, że znacznie więcej mieszanki paliwowo-powietrznej jest tłoczone do komór spalania, i osiąga ona znacznie wyższą temperaturę. Ten problem występuje przy starcie, gdy samolot zwiększa pułap, ciśnienie zewnętrzne spada i sprężarka pracuje na wyższych obrotach. Rozwiązaniem tego problemu jest odprowadzenie pewnej ilości powietrza ze sprężarki, przepompowanie go wzdłuż wału i wypuszczenie przez puste w środku łopatki turbiny.” [1] Rozwiązanie to jest jednym z droższych</a:t>
            </a:r>
            <a:endParaRPr lang="pl-PL" sz="1100" dirty="0"/>
          </a:p>
        </p:txBody>
      </p:sp>
      <p:pic>
        <p:nvPicPr>
          <p:cNvPr id="12" name="Obraz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1" y="2055082"/>
            <a:ext cx="4313420" cy="25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8072847" y="5513274"/>
            <a:ext cx="41191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Silnik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turbośmigłowy, </a:t>
            </a:r>
            <a:r>
              <a:rPr lang="pl-PL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na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wlocie ma śmigło. W swojej budowie jest podobny do silnika turbowentylatorowego. Są one ekonomiczniejsze </a:t>
            </a:r>
            <a:endParaRPr lang="pl-PL" sz="1100" dirty="0"/>
          </a:p>
        </p:txBody>
      </p:sp>
      <p:sp>
        <p:nvSpPr>
          <p:cNvPr id="13" name="Prostokąt 12"/>
          <p:cNvSpPr/>
          <p:nvPr/>
        </p:nvSpPr>
        <p:spPr>
          <a:xfrm>
            <a:off x="3796936" y="-57351"/>
            <a:ext cx="6096000" cy="16496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Silnik turbogazowy – „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silnik turbinowy, który  gaz do własnego napędu wytwarza sam, a czyni to przez spalanie propanu, gazu ziemnego, nafty lub paliwa lotniczego. Ciepło wytwarzane przez spalanie paliwa powoduje rozszerzanie powietrza, ono zaś, wprawione w szybki ruch, napędza turbinę, a ta z kolei napędza sprężarkę, dostarczając sprężonego powietrza, które miesza się z paliwem, spala, itd... Proces ten można porównać z normalnym cyklem pracy silnika czterosuwowego - zasysanie, sprężanie, zapłon i wydech - lecz odbywające się STALE i JEDNOCZEŒNIE. Silniki turbinowe najczęściej są stosowane do napędu samolotów: odrzutowych, turbośmigłowych i helikopterów, a także - o czym wiedza nie jest tak powszechna - pojazdów takich, jak lokomotywy, kutry pościgowe, czołgi, a nawet... samochody”.[1]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03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34000" cy="66248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Silniki Turboodrzutowe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6165" y="1027612"/>
            <a:ext cx="5636623" cy="5677987"/>
          </a:xfrm>
        </p:spPr>
        <p:txBody>
          <a:bodyPr>
            <a:normAutofit fontScale="92500" lnSpcReduction="20000"/>
          </a:bodyPr>
          <a:lstStyle/>
          <a:p>
            <a:r>
              <a:rPr lang="pl-PL" sz="1100" dirty="0" smtClean="0">
                <a:solidFill>
                  <a:srgbClr val="002060"/>
                </a:solidFill>
              </a:rPr>
              <a:t>Przyczyna powstania-powyżej 800km/h silniki tłokowe były za duże i za ciężkie</a:t>
            </a:r>
          </a:p>
          <a:p>
            <a:r>
              <a:rPr lang="pl-PL" sz="1100" dirty="0" smtClean="0"/>
              <a:t>Anglik </a:t>
            </a:r>
            <a:r>
              <a:rPr lang="pl-PL" sz="1100" dirty="0" err="1" smtClean="0"/>
              <a:t>Whittle</a:t>
            </a:r>
            <a:r>
              <a:rPr lang="pl-PL" sz="1100" dirty="0" smtClean="0"/>
              <a:t> opatentował nowe rozwiązanie w 1930 , a pierwsze próby zakończone sukcesem odbyły się w 1937</a:t>
            </a:r>
          </a:p>
          <a:p>
            <a:r>
              <a:rPr lang="pl-PL" sz="1100" dirty="0" smtClean="0"/>
              <a:t>Niemcy w 1939 również przeprowadzili testy silnika podobnego do silnika </a:t>
            </a:r>
            <a:r>
              <a:rPr lang="pl-PL" sz="1100" dirty="0" err="1" smtClean="0"/>
              <a:t>Whittle</a:t>
            </a:r>
            <a:r>
              <a:rPr lang="pl-PL" sz="1100" dirty="0" smtClean="0"/>
              <a:t>, a w 1940 samolot wyposażony w dwa tego typu silniki uzyskał zawrotną prędkość jak na owe czasy, magiczną wartość 800km/h</a:t>
            </a:r>
          </a:p>
          <a:p>
            <a:r>
              <a:rPr lang="pl-PL" sz="1100" dirty="0" smtClean="0"/>
              <a:t>W II Rzeczpospolitej również trwały prace nad takimi silnikami, ale badania upadły z powodu braku funduszy</a:t>
            </a:r>
          </a:p>
          <a:p>
            <a:r>
              <a:rPr lang="pl-PL" sz="1100" dirty="0" smtClean="0"/>
              <a:t>Sposób działania można „odczytać” z rysunku obok: od prawej wlot powietrza, sprężarka, komory spalania, turbina i dysza wylotowa.</a:t>
            </a:r>
          </a:p>
          <a:p>
            <a:r>
              <a:rPr lang="pl-PL" sz="1100" dirty="0" smtClean="0"/>
              <a:t>W tym typie silnika, prawie cała moc  wytwarzana na turbinie gazowej jest zużywana do napędu sprężarki, która produkuje sprężone powietrze i dostarcza je do komór spalania</a:t>
            </a:r>
          </a:p>
          <a:p>
            <a:r>
              <a:rPr lang="pl-PL" sz="1100" dirty="0" smtClean="0"/>
              <a:t>Wypływ gazów z dyszy wylotowej powoduje powstanie </a:t>
            </a:r>
            <a:r>
              <a:rPr lang="pl-PL" sz="1100" dirty="0" smtClean="0">
                <a:solidFill>
                  <a:srgbClr val="FF0000"/>
                </a:solidFill>
              </a:rPr>
              <a:t>siły ciągu T </a:t>
            </a:r>
            <a:r>
              <a:rPr lang="pl-PL" sz="1100" dirty="0" smtClean="0"/>
              <a:t>skierowanej odwrotnie  do zwrotu wypływu gazów G-ciężar gazów wypływających w ciągu 1 s; g-przyspieszenie ziemskie 9,81 m/s^2; w- :prędkość spalin wylotowych ; v- prędkość powietrza na wlocie do silnika =prędkości lotu samolotu</a:t>
            </a:r>
          </a:p>
          <a:p>
            <a:r>
              <a:rPr lang="pl-PL" sz="1100" dirty="0" smtClean="0"/>
              <a:t>Z wykresu wynika , ze ciąg T silnika jest duży w chwili startu, wtedy gdy v=0. Ciąg maleje do około 500km/h, po czym rośnie.  „Sprawność silnika zależy od stosunku prędkości v/w i jest największa , gdy prędkość samolotu zbliża się do prędkości gazów wylatujących z dyszy”[2]</a:t>
            </a:r>
          </a:p>
          <a:p>
            <a:r>
              <a:rPr lang="pl-PL" sz="1100" dirty="0" smtClean="0"/>
              <a:t>Dopalanie to metoda zwiększenia ciągu silnika-za turbiną umieszcza się dodatkowe wtryskiwacze paliwa. Paliwo jest spalane w powietrzu w kanałach omijających komorę spalania. Dzięki temu nie podwyższa się temperatura na łopatkach turbiny , najbardziej narażonych na problemy wytrzymałości materiałów pod wysoką temperaturą. </a:t>
            </a:r>
          </a:p>
          <a:p>
            <a:r>
              <a:rPr lang="pl-PL" sz="1100" dirty="0" smtClean="0">
                <a:solidFill>
                  <a:srgbClr val="FF0000"/>
                </a:solidFill>
              </a:rPr>
              <a:t>Zalety silników odrzutowych w porównaniu do silników tłokowych spalinowych:</a:t>
            </a:r>
          </a:p>
          <a:p>
            <a:r>
              <a:rPr lang="pl-PL" sz="1100" dirty="0" smtClean="0"/>
              <a:t>- około 3x lżejsze</a:t>
            </a:r>
          </a:p>
          <a:p>
            <a:r>
              <a:rPr lang="pl-PL" sz="1100" dirty="0" smtClean="0"/>
              <a:t>-możliwość osiągania większego ciągu i co za tym idzie większej mocy</a:t>
            </a:r>
          </a:p>
          <a:p>
            <a:r>
              <a:rPr lang="pl-PL" sz="1100" dirty="0" smtClean="0"/>
              <a:t>Łatwość zabudowania silnika na skrzydle  lub kadłubie samolotu </a:t>
            </a:r>
          </a:p>
          <a:p>
            <a:r>
              <a:rPr lang="pl-PL" sz="1100" dirty="0" smtClean="0"/>
              <a:t>Pracują bez drgań – spokojniejsza praca</a:t>
            </a:r>
          </a:p>
          <a:p>
            <a:r>
              <a:rPr lang="pl-PL" sz="1100" dirty="0" smtClean="0"/>
              <a:t>Łatwiejsze w obsłudze </a:t>
            </a:r>
          </a:p>
          <a:p>
            <a:endParaRPr lang="pl-PL" sz="1100" dirty="0"/>
          </a:p>
          <a:p>
            <a:r>
              <a:rPr lang="pl-PL" sz="1100" dirty="0" smtClean="0">
                <a:solidFill>
                  <a:srgbClr val="FF0000"/>
                </a:solidFill>
              </a:rPr>
              <a:t>Wada:</a:t>
            </a:r>
          </a:p>
          <a:p>
            <a:r>
              <a:rPr lang="pl-PL" sz="1100" dirty="0" smtClean="0"/>
              <a:t>Duże zużycie paliwa, ale na szczęście jest to tania nafta (nie wysokooktanowa benzyna)</a:t>
            </a:r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794" y="212983"/>
            <a:ext cx="6481206" cy="282059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8" y="4139432"/>
            <a:ext cx="2671355" cy="4513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598" y="3179191"/>
            <a:ext cx="3168658" cy="28231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14949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34026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Silniki Turbośmigłowe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7869" y="1033145"/>
            <a:ext cx="5181600" cy="4351338"/>
          </a:xfrm>
        </p:spPr>
        <p:txBody>
          <a:bodyPr>
            <a:normAutofit/>
          </a:bodyPr>
          <a:lstStyle/>
          <a:p>
            <a:r>
              <a:rPr lang="pl-PL" sz="1200" dirty="0" smtClean="0"/>
              <a:t>Pierwszy lot silnikiem turbośmigłowym odbył się w 1946r</a:t>
            </a:r>
          </a:p>
          <a:p>
            <a:r>
              <a:rPr lang="pl-PL" sz="1200" dirty="0" smtClean="0"/>
              <a:t>Przyczyna zaistnienia w technice- silniki turboodrzutowe  miał bardzo małą sprawność przy niewysokich prędkościach ( v/w)</a:t>
            </a:r>
          </a:p>
          <a:p>
            <a:r>
              <a:rPr lang="pl-PL" sz="1200" dirty="0" smtClean="0"/>
              <a:t>Budowa jest podobna do silników turboodrzutowych z tym , że przed sprężarką znajduje się śmigło oraz reduktor obrotów , zmniejszający  prędkość wału z 8-15 tys. </a:t>
            </a:r>
            <a:r>
              <a:rPr lang="pl-PL" sz="1200" dirty="0" err="1"/>
              <a:t>o</a:t>
            </a:r>
            <a:r>
              <a:rPr lang="pl-PL" sz="1200" dirty="0" err="1" smtClean="0"/>
              <a:t>br</a:t>
            </a:r>
            <a:r>
              <a:rPr lang="pl-PL" sz="1200" dirty="0" smtClean="0"/>
              <a:t>./min do prędkości obrotowej śmigła / 1 tys. Obr./min/ </a:t>
            </a:r>
          </a:p>
          <a:p>
            <a:r>
              <a:rPr lang="pl-PL" sz="1200" dirty="0" smtClean="0"/>
              <a:t>śmigło wytwarza siłę ciągu  na starcie 2x większa niż  silnik turboodrzutowy o tej samej wielkości </a:t>
            </a:r>
          </a:p>
          <a:p>
            <a:r>
              <a:rPr lang="pl-PL" sz="1200" dirty="0" smtClean="0"/>
              <a:t>Śmigło po odp. ułożeniu łopat może także mieć funkcję hamownia  w czasie lądowania , co z kolei skraca drogę podczas lądowania</a:t>
            </a:r>
          </a:p>
          <a:p>
            <a:r>
              <a:rPr lang="pl-PL" sz="1200" dirty="0" smtClean="0"/>
              <a:t>Silniki budowane są  dla mocy 5 000-20 000 KM (</a:t>
            </a:r>
            <a:r>
              <a:rPr lang="pl-PL" sz="1200" b="1" dirty="0" smtClean="0"/>
              <a:t>1 </a:t>
            </a:r>
            <a:r>
              <a:rPr lang="pl-PL" sz="1200" b="1" dirty="0"/>
              <a:t>KM </a:t>
            </a:r>
            <a:r>
              <a:rPr lang="pl-PL" sz="1200" b="1" dirty="0" smtClean="0"/>
              <a:t>=</a:t>
            </a:r>
            <a:r>
              <a:rPr lang="pl-PL" sz="1200" b="1" dirty="0"/>
              <a:t>735,49875 </a:t>
            </a:r>
            <a:r>
              <a:rPr lang="pl-PL" sz="1200" b="1" dirty="0" smtClean="0"/>
              <a:t>W)</a:t>
            </a:r>
            <a:r>
              <a:rPr lang="pl-PL" sz="1200" dirty="0" smtClean="0"/>
              <a:t>.</a:t>
            </a:r>
          </a:p>
          <a:p>
            <a:r>
              <a:rPr lang="pl-PL" sz="1200" dirty="0" smtClean="0"/>
              <a:t>Zastosowanie: samoloty pasażerskie i transportowe o prędkościach lotu do 850km/h.</a:t>
            </a:r>
            <a:endParaRPr lang="pl-PL" sz="1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52" y="1398542"/>
            <a:ext cx="4806583" cy="34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7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61114" cy="51444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Silniki Strumieniowe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957943"/>
            <a:ext cx="5181600" cy="5219020"/>
          </a:xfrm>
        </p:spPr>
        <p:txBody>
          <a:bodyPr>
            <a:normAutofit lnSpcReduction="10000"/>
          </a:bodyPr>
          <a:lstStyle/>
          <a:p>
            <a:r>
              <a:rPr lang="pl-PL" sz="1200" dirty="0" smtClean="0"/>
              <a:t>Pomysł na ten silnik jest bardzo stary – na początku 20 wieku, ale został zrealizowany dopiero  po 2 wojnie . </a:t>
            </a:r>
          </a:p>
          <a:p>
            <a:r>
              <a:rPr lang="pl-PL" sz="1200" dirty="0" smtClean="0"/>
              <a:t>Konstruktorem jest Francuz Rene’ </a:t>
            </a:r>
            <a:r>
              <a:rPr lang="pl-PL" sz="1200" dirty="0" err="1" smtClean="0"/>
              <a:t>Lorin</a:t>
            </a:r>
            <a:r>
              <a:rPr lang="pl-PL" sz="1200" dirty="0" smtClean="0"/>
              <a:t>, pierwszy samolot został skonstruowany przez Francuza </a:t>
            </a:r>
            <a:r>
              <a:rPr lang="pl-PL" sz="1200" dirty="0" err="1" smtClean="0"/>
              <a:t>Leduca</a:t>
            </a:r>
            <a:r>
              <a:rPr lang="pl-PL" sz="1200" dirty="0" smtClean="0"/>
              <a:t> a pierwszy lot próbny odbył się w 1947r.</a:t>
            </a:r>
          </a:p>
          <a:p>
            <a:r>
              <a:rPr lang="pl-PL" sz="1200" dirty="0" smtClean="0"/>
              <a:t>Najprostsza budowa, nie zawiera żadnych elementów ruchomych : powietrze</a:t>
            </a:r>
          </a:p>
          <a:p>
            <a:pPr marL="0" indent="0">
              <a:buNone/>
            </a:pPr>
            <a:r>
              <a:rPr lang="pl-PL" sz="1200" dirty="0"/>
              <a:t>w</a:t>
            </a:r>
            <a:r>
              <a:rPr lang="pl-PL" sz="1200" dirty="0" smtClean="0"/>
              <a:t>latuje do silnika uprzednio po sprężeniu przez dyfuzor ( do kilku atmosfer) , wtryskiwacze dostarczają paliwo, mieszanka spala się do prostej komory i spaliny wylatują przez dyszę. </a:t>
            </a:r>
            <a:r>
              <a:rPr lang="pl-PL" sz="1200" dirty="0"/>
              <a:t>Spalanie jest wspomagane przez stabilizatory płomienia, które </a:t>
            </a:r>
            <a:r>
              <a:rPr lang="pl-PL" sz="1200" dirty="0" smtClean="0"/>
              <a:t>zawirowuje </a:t>
            </a:r>
            <a:r>
              <a:rPr lang="pl-PL" sz="1200" dirty="0"/>
              <a:t>mieszankę paliwowo-powietrzną i utrzymuje stabilny płomień oraz ułatwia zapalanie się następnych strug </a:t>
            </a:r>
            <a:r>
              <a:rPr lang="pl-PL" sz="1200" dirty="0" smtClean="0"/>
              <a:t>rozpylonego paliwa.</a:t>
            </a:r>
            <a:endParaRPr lang="pl-PL" sz="1200" dirty="0"/>
          </a:p>
          <a:p>
            <a:pPr marL="0" indent="0">
              <a:buNone/>
            </a:pPr>
            <a:r>
              <a:rPr lang="pl-PL" sz="1200" dirty="0" smtClean="0"/>
              <a:t>Zastosowanie : pociski bojowe, wynoszone przy pomocy  silników rakietowych dla uzyskania odpowiedniej prędkości</a:t>
            </a:r>
          </a:p>
          <a:p>
            <a:pPr marL="0" indent="0">
              <a:buNone/>
            </a:pPr>
            <a:r>
              <a:rPr lang="pl-PL" sz="1200" dirty="0" smtClean="0"/>
              <a:t>Zalety: </a:t>
            </a:r>
          </a:p>
          <a:p>
            <a:pPr marL="0" indent="0">
              <a:buNone/>
            </a:pPr>
            <a:r>
              <a:rPr lang="pl-PL" sz="1200" dirty="0" smtClean="0"/>
              <a:t>1.silniki nadają się świetnie do prędkości lotu przewyższających kilkukrotnie prędkość dźwięku</a:t>
            </a:r>
          </a:p>
          <a:p>
            <a:pPr marL="0" indent="0">
              <a:buNone/>
            </a:pPr>
            <a:r>
              <a:rPr lang="pl-PL" sz="1200" dirty="0" smtClean="0"/>
              <a:t>2. przy tak prostej budowie dla bardzo dużych prędkości lotu zużywają kilkukrotnie mniej paliwa nić analogiczne silniki rakietowe</a:t>
            </a:r>
          </a:p>
          <a:p>
            <a:pPr marL="0" indent="0">
              <a:buNone/>
            </a:pPr>
            <a:r>
              <a:rPr lang="pl-PL" sz="1200" dirty="0" smtClean="0"/>
              <a:t>Wady: </a:t>
            </a:r>
          </a:p>
          <a:p>
            <a:pPr marL="0" indent="0">
              <a:buNone/>
            </a:pPr>
            <a:r>
              <a:rPr lang="pl-PL" sz="1200" dirty="0" smtClean="0"/>
              <a:t>1.Niemożliwe jest wytworzenie siły ciągu przy nieruchomym silniku. Wymagane sprężenie powietrza do pierwszego zapłonu jest uzyskiwane przy prędkości około 500km/h. Pierwsze „odpalenie” następuje przy pomocy umieszczonych świec , potem następuje samozapłon dzięki wysokiej temperaturze </a:t>
            </a:r>
            <a:r>
              <a:rPr lang="pl-PL" sz="1200" dirty="0"/>
              <a:t>ś</a:t>
            </a:r>
            <a:r>
              <a:rPr lang="pl-PL" sz="1200" dirty="0" smtClean="0"/>
              <a:t>cianek  komory. 2. 2. Niemożliwość poprawnej pracy przy małych gęstościach powietrza, czyli duże wysokości są nieobsługiwane przez taki silnik.</a:t>
            </a:r>
          </a:p>
          <a:p>
            <a:pPr marL="0" indent="0">
              <a:buNone/>
            </a:pPr>
            <a:endParaRPr lang="pl-PL" sz="1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741" y="687976"/>
            <a:ext cx="4839109" cy="39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51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4097" cy="30543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Silnik Pulsacyjny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546078"/>
          </a:xfrm>
        </p:spPr>
        <p:txBody>
          <a:bodyPr>
            <a:normAutofit/>
          </a:bodyPr>
          <a:lstStyle/>
          <a:p>
            <a:r>
              <a:rPr lang="pl-PL" sz="1200" dirty="0" smtClean="0"/>
              <a:t>Po prawej na górze są  zawory , w postaci cienkich blaszek. Zasada działania silnika: powietrze wpada od przodu i napotykając na przegrodę  zostaje trochę sprężone . Przepływa przez zawory „otwarte” do komory spalania i spala się wraz z  wtryśniętym do komory paliwem. W komorze spalania na skutek wzrostu temperatury wzrasta ciśnienie i powoduje przymknięcie się zaworów. Gazy nie „mając wyjścia”  wylatują przez dyszę i siła ciągu pcha silnik do przodu. Gazy wylatujące  z tyłu powodują zmniejszenie się ciśnienia w komorze spalania i zawory otwierają się ponownie i nowa porcja powietrza wpada do </a:t>
            </a:r>
            <a:r>
              <a:rPr lang="pl-PL" sz="1200" dirty="0"/>
              <a:t>ś</a:t>
            </a:r>
            <a:r>
              <a:rPr lang="pl-PL" sz="1200" dirty="0" smtClean="0"/>
              <a:t>rodka. Cykl powtarza się i silnik pracuje w sposób przerywany (pulsacyjny) powodując lot </a:t>
            </a:r>
            <a:r>
              <a:rPr lang="pl-PL" sz="1200" dirty="0"/>
              <a:t>w charakterystyczny </a:t>
            </a:r>
            <a:r>
              <a:rPr lang="pl-PL" sz="1200" dirty="0" smtClean="0"/>
              <a:t>sposób: </a:t>
            </a:r>
            <a:r>
              <a:rPr lang="pl-PL" sz="1200" dirty="0"/>
              <a:t>„ skokami naprzód”. </a:t>
            </a:r>
            <a:endParaRPr lang="pl-PL" sz="1200" dirty="0" smtClean="0"/>
          </a:p>
          <a:p>
            <a:r>
              <a:rPr lang="pl-PL" sz="1200" dirty="0" smtClean="0"/>
              <a:t>Silnik mając na starcie zbyt mała siłę ciągu musiał być wyrzucany z samolotów ze specjalnych wyrzutni i na określonej wysokości. </a:t>
            </a:r>
            <a:r>
              <a:rPr lang="pl-PL" sz="1200" dirty="0"/>
              <a:t>ś</a:t>
            </a:r>
            <a:r>
              <a:rPr lang="pl-PL" sz="1200" dirty="0" smtClean="0"/>
              <a:t>wiece dawały zapłon w fazie startowej.</a:t>
            </a:r>
          </a:p>
          <a:p>
            <a:endParaRPr lang="pl-PL" sz="1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762" y="517842"/>
            <a:ext cx="4748029" cy="442862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834" y="5264028"/>
            <a:ext cx="3104742" cy="11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2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02874" cy="69732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Obiegi-wybór[3]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86999" y="1062446"/>
            <a:ext cx="4105275" cy="55435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29" y="786221"/>
            <a:ext cx="49053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6838" y="1353666"/>
            <a:ext cx="4887097" cy="203286"/>
          </a:xfrm>
        </p:spPr>
        <p:txBody>
          <a:bodyPr>
            <a:normAutofit fontScale="90000"/>
          </a:bodyPr>
          <a:lstStyle/>
          <a:p>
            <a:r>
              <a:rPr lang="pl-PL" sz="1200" dirty="0">
                <a:hlinkClick r:id="rId2"/>
              </a:rPr>
              <a:t>https://</a:t>
            </a:r>
            <a:r>
              <a:rPr lang="pl-PL" sz="1200" dirty="0" smtClean="0">
                <a:hlinkClick r:id="rId2"/>
              </a:rPr>
              <a:t>pl.wikipedia.org/wiki/Dysza</a:t>
            </a:r>
            <a:r>
              <a:rPr lang="pl-PL" sz="1200" dirty="0"/>
              <a:t>, </a:t>
            </a:r>
            <a:r>
              <a:rPr lang="pl-PL" sz="1200" dirty="0">
                <a:hlinkClick r:id="rId3"/>
              </a:rPr>
              <a:t>https://</a:t>
            </a:r>
            <a:r>
              <a:rPr lang="pl-PL" sz="1200" dirty="0" smtClean="0">
                <a:hlinkClick r:id="rId3"/>
              </a:rPr>
              <a:t>pl.wikipedia.org/wiki/Dysza_de_Lavala</a:t>
            </a:r>
            <a:r>
              <a:rPr lang="pl-PL" sz="1200" dirty="0"/>
              <a:t>, </a:t>
            </a:r>
            <a:r>
              <a:rPr lang="pl-PL" sz="1200" dirty="0">
                <a:hlinkClick r:id="rId4"/>
              </a:rPr>
              <a:t>https://</a:t>
            </a:r>
            <a:r>
              <a:rPr lang="pl-PL" sz="1200" dirty="0" smtClean="0">
                <a:hlinkClick r:id="rId4"/>
              </a:rPr>
              <a:t>pl.wikipedia.org/wiki/Dysza_Korta</a:t>
            </a:r>
            <a:r>
              <a:rPr lang="pl-PL" sz="1200" dirty="0" smtClean="0"/>
              <a:t> , </a:t>
            </a:r>
            <a:endParaRPr lang="pl-PL" sz="1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23" y="1933703"/>
            <a:ext cx="2095500" cy="13430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681" y="1933703"/>
            <a:ext cx="2629234" cy="24405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165" y="1933702"/>
            <a:ext cx="2815650" cy="21440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81" y="3336321"/>
            <a:ext cx="2289476" cy="336748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1500" y="4374292"/>
            <a:ext cx="2047875" cy="20955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590" y="4243354"/>
            <a:ext cx="4781550" cy="252412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3600" y="0"/>
            <a:ext cx="2247900" cy="449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5800" y="79973"/>
            <a:ext cx="5257800" cy="2381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0744" y="336500"/>
            <a:ext cx="7839075" cy="21907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0874" y="541958"/>
            <a:ext cx="7038975" cy="17145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8269" y="743110"/>
            <a:ext cx="85915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52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70303"/>
            <a:ext cx="6355080" cy="102824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Obiegi porównawczy silnika turbogazowego[2]</a:t>
            </a:r>
            <a:endParaRPr lang="pl-PL" sz="2400" dirty="0"/>
          </a:p>
        </p:txBody>
      </p:sp>
      <p:pic>
        <p:nvPicPr>
          <p:cNvPr id="8" name="Obraz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5484" y="878449"/>
            <a:ext cx="3301365" cy="2654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287384" y="1782447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Silniki Turbogazowe opis matematyczny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silnika: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-sprężarka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-turbina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-wymiennik ciepła  ( nagrzewnica + chłodnica)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6599"/>
            <a:ext cx="12192000" cy="253549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816" y="1782447"/>
            <a:ext cx="18954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9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77594" cy="401229"/>
          </a:xfrm>
        </p:spPr>
        <p:txBody>
          <a:bodyPr>
            <a:normAutofit fontScale="90000"/>
          </a:bodyPr>
          <a:lstStyle/>
          <a:p>
            <a:r>
              <a:rPr lang="pl-PL" sz="2200" dirty="0" smtClean="0"/>
              <a:t>Obieg </a:t>
            </a:r>
            <a:r>
              <a:rPr lang="pl-PL" sz="2200" dirty="0" err="1" smtClean="0"/>
              <a:t>Braytona-Youle’a</a:t>
            </a:r>
            <a:r>
              <a:rPr lang="pl-PL" sz="2200" dirty="0" smtClean="0"/>
              <a:t> </a:t>
            </a:r>
            <a:r>
              <a:rPr lang="pl-PL" sz="1100" dirty="0" smtClean="0"/>
              <a:t>rys wraz z podpisem z: file</a:t>
            </a:r>
            <a:r>
              <a:rPr lang="pl-PL" sz="1100" dirty="0"/>
              <a:t>:///C:/</a:t>
            </a:r>
            <a:r>
              <a:rPr lang="pl-PL" sz="1100" dirty="0" smtClean="0"/>
              <a:t>Users/Ewaa/Downloads/37_Obieg_Braytona.pdf”</a:t>
            </a:r>
            <a:endParaRPr lang="pl-PL" sz="11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26" y="654322"/>
            <a:ext cx="5381625" cy="17526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03" y="2480945"/>
            <a:ext cx="3804557" cy="802910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6463937" y="3431901"/>
            <a:ext cx="4378234" cy="3728381"/>
          </a:xfrm>
        </p:spPr>
        <p:txBody>
          <a:bodyPr>
            <a:normAutofit/>
          </a:bodyPr>
          <a:lstStyle/>
          <a:p>
            <a:r>
              <a:rPr lang="pl-PL" sz="1200" dirty="0" smtClean="0"/>
              <a:t>Obieg </a:t>
            </a:r>
            <a:r>
              <a:rPr lang="pl-PL" sz="1200" dirty="0" err="1" smtClean="0"/>
              <a:t>Brayton’a</a:t>
            </a:r>
            <a:r>
              <a:rPr lang="pl-PL" sz="1200" dirty="0" smtClean="0"/>
              <a:t> pierwotnie przeznaczony dla silników spalinowych , został  zaadoptowany w turbinach gazowych i silnikach odrzutowych</a:t>
            </a:r>
          </a:p>
          <a:p>
            <a:endParaRPr lang="pl-PL" sz="12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1366" y="1490204"/>
            <a:ext cx="5498283" cy="427065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226" y="4087177"/>
            <a:ext cx="3883888" cy="24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45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65914" cy="6015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Przykładowe zadanie</a:t>
            </a: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0" y="1156607"/>
            <a:ext cx="3494814" cy="368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48" y="1156607"/>
            <a:ext cx="4050665" cy="535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553493"/>
            <a:ext cx="3404870" cy="29991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8582706" y="5793936"/>
            <a:ext cx="2821577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 2[http://cybra.p.lodz.pl/Content/11689/ZbiorZadTermodyn_z.pdf]]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28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35286" cy="4796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Przykładowe zadanie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9234" y="331336"/>
            <a:ext cx="5222966" cy="69874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0629"/>
            <a:ext cx="525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2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65914" cy="45348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Regeneracja-</a:t>
            </a:r>
            <a:r>
              <a:rPr lang="pl-PL" dirty="0" err="1" smtClean="0"/>
              <a:t>Brayton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4" y="967603"/>
            <a:ext cx="5442562" cy="429237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86" y="365125"/>
            <a:ext cx="6465565" cy="41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47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91194" cy="462189"/>
          </a:xfrm>
        </p:spPr>
        <p:txBody>
          <a:bodyPr>
            <a:normAutofit/>
          </a:bodyPr>
          <a:lstStyle/>
          <a:p>
            <a:r>
              <a:rPr lang="pl-PL" sz="1200" dirty="0" smtClean="0"/>
              <a:t>Zadanie -regeneracja-c.d.</a:t>
            </a:r>
            <a:endParaRPr lang="pl-PL" sz="1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596219"/>
            <a:ext cx="6036673" cy="44872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723" y="0"/>
            <a:ext cx="5187850" cy="50596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5059680"/>
            <a:ext cx="5281090" cy="18451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207" y="5083479"/>
            <a:ext cx="3177953" cy="18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4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1" y="1064622"/>
            <a:ext cx="4883476" cy="178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17" y="384811"/>
            <a:ext cx="5629003" cy="246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8" y="3081339"/>
            <a:ext cx="6143292" cy="48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8" y="3730398"/>
            <a:ext cx="5918154" cy="19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2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Entalpia spiętrzenia/parametry spiętrzenia</a:t>
            </a:r>
            <a:endParaRPr lang="pl-PL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4" y="1239067"/>
            <a:ext cx="5636486" cy="180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5" y="3432539"/>
            <a:ext cx="5339715" cy="259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68" y="6113031"/>
            <a:ext cx="1980247" cy="7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78" y="1063943"/>
            <a:ext cx="5388040" cy="88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69" y="2139213"/>
            <a:ext cx="4558494" cy="137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23" y="3544967"/>
            <a:ext cx="5518733" cy="17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24" y="5370099"/>
            <a:ext cx="4567415" cy="130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5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Dysze i dyfuzory</a:t>
            </a:r>
            <a:endParaRPr lang="pl-PL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0" y="944335"/>
            <a:ext cx="6518205" cy="347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0" y="4458244"/>
            <a:ext cx="38671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988923"/>
            <a:ext cx="5753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072" y="944335"/>
            <a:ext cx="4369397" cy="3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4288835"/>
            <a:ext cx="5171396" cy="157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67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990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/>
              <a:t>Izentropowy krytyczny stosunek ciśnień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4759481"/>
            <a:ext cx="5838825" cy="790575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256033"/>
            <a:ext cx="5183505" cy="292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726" y="1256033"/>
            <a:ext cx="5781675" cy="23717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51" y="3778071"/>
            <a:ext cx="5619750" cy="11049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5" y="5845130"/>
            <a:ext cx="62960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0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343213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pl-PL" sz="3200" b="1" dirty="0" smtClean="0"/>
                  <a:t>Wyprowadzenie</a:t>
                </a:r>
                <a14:m>
                  <m:oMath xmlns:m="http://schemas.openxmlformats.org/officeDocument/2006/math">
                    <m:r>
                      <a:rPr lang="pl-PL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l-PL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pl-PL" sz="3200" b="1" dirty="0" smtClean="0"/>
                  <a:t> formuły </a:t>
                </a:r>
                <a:endParaRPr lang="pl-PL" sz="3200" b="1" dirty="0"/>
              </a:p>
            </p:txBody>
          </p:sp>
        </mc:Choice>
        <mc:Fallback xmlns=""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343213"/>
              </a:xfrm>
              <a:blipFill rotWithShape="0">
                <a:blip r:embed="rId2"/>
                <a:stretch>
                  <a:fillRect t="-53571" b="-732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83599"/>
            <a:ext cx="6048375" cy="42862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808" y="1021724"/>
            <a:ext cx="3686175" cy="381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994" y="5069849"/>
            <a:ext cx="56673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442" y="228885"/>
            <a:ext cx="10515600" cy="3560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/>
              <a:t>Parametry przekroju minimalnego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82" y="584977"/>
            <a:ext cx="5330311" cy="16400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44" y="2356834"/>
            <a:ext cx="5578049" cy="41984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967" y="560263"/>
            <a:ext cx="4979831" cy="35478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48" y="4159418"/>
            <a:ext cx="3511640" cy="23958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167" y="205735"/>
            <a:ext cx="3317918" cy="3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247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1699</Words>
  <Application>Microsoft Office PowerPoint</Application>
  <PresentationFormat>Panoramiczny</PresentationFormat>
  <Paragraphs>139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Motyw pakietu Office</vt:lpstr>
      <vt:lpstr>Teoria Maszyn Cieplnych</vt:lpstr>
      <vt:lpstr>Teoria Maszyn Cieplnych Wykład 1</vt:lpstr>
      <vt:lpstr>https://pl.wikipedia.org/wiki/Dysza, https://pl.wikipedia.org/wiki/Dysza_de_Lavala, https://pl.wikipedia.org/wiki/Dysza_Korta , </vt:lpstr>
      <vt:lpstr>Prezentacja programu PowerPoint</vt:lpstr>
      <vt:lpstr>Entalpia spiętrzenia/parametry spiętrzenia</vt:lpstr>
      <vt:lpstr>Dysze i dyfuzory</vt:lpstr>
      <vt:lpstr>Izentropowy krytyczny stosunek ciśnień </vt:lpstr>
      <vt:lpstr>Wyprowadzenie  β formuły </vt:lpstr>
      <vt:lpstr>Parametry przekroju minimalnego</vt:lpstr>
      <vt:lpstr>Maksymalny strumień masy</vt:lpstr>
      <vt:lpstr>Teoria Maszyn Cieplnych Wykład 2</vt:lpstr>
      <vt:lpstr>Podstawowy podział paliw i wskaźniki je charakteryzujące</vt:lpstr>
      <vt:lpstr>Spalanie -rodzaje, ciepło spalania i wartość opałowa</vt:lpstr>
      <vt:lpstr>Spalanie całkowite i zupełne –założenia do obliczeń  </vt:lpstr>
      <vt:lpstr>Spalanie gazów – bilans pierwiastków</vt:lpstr>
      <vt:lpstr>Paliwa ciekłe i stałe – bilans pierwiastków </vt:lpstr>
      <vt:lpstr>Minimalne zapotrzebowanie tlenu i powietrza, rzeczywiste zapotrzebowanie powietrza</vt:lpstr>
      <vt:lpstr>Ilość i skład spalin „  ”  ”</vt:lpstr>
      <vt:lpstr>Spalanie niezupełne i niecałkowite , kontrakcja  w paliwach</vt:lpstr>
      <vt:lpstr>Teoria Maszyn Cieplnych Wykład 7</vt:lpstr>
      <vt:lpstr>Turbina gazowa o obiegu otwartym </vt:lpstr>
      <vt:lpstr>Turbina gazowa o obiegu zamkniętym </vt:lpstr>
      <vt:lpstr>Różnica pomiędzy obiegiem otwartym i Zamkniętym siłowni gazowej  Układ zamknięty pozwala: na zwiększenie sprężu i tym samym zwiększenie sprawności samego silnika, poprzez możliwość wytworzenia niższego ciśnienia w chłodnicy niż ciśnienie otoczenia zamknięta konstrukcja pozwala na regulację rodzaju i parametrów czynnika roboczego w poszczególnych częściach obiegu oraz przekierowania czynnika na dodatkowy wymiennik ciepła. Tym samym możliwa jest regeneracja ciepła.  </vt:lpstr>
      <vt:lpstr>Silniki Turbogazowe</vt:lpstr>
      <vt:lpstr>Silniki Turboodrzutowe</vt:lpstr>
      <vt:lpstr>Silniki Turbośmigłowe</vt:lpstr>
      <vt:lpstr>Silniki Strumieniowe</vt:lpstr>
      <vt:lpstr>Silnik Pulsacyjny</vt:lpstr>
      <vt:lpstr>Obiegi-wybór[3]</vt:lpstr>
      <vt:lpstr>Obiegi porównawczy silnika turbogazowego[2]</vt:lpstr>
      <vt:lpstr>Obieg Braytona-Youle’a rys wraz z podpisem z: file:///C:/Users/Ewaa/Downloads/37_Obieg_Braytona.pdf”</vt:lpstr>
      <vt:lpstr>Przykładowe zadanie</vt:lpstr>
      <vt:lpstr>Przykładowe zadanie</vt:lpstr>
      <vt:lpstr>Regeneracja-Brayton</vt:lpstr>
      <vt:lpstr>Zadanie -regeneracja-c.d.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Maszyn Cieplnych</dc:title>
  <dc:creator>Ewaa</dc:creator>
  <cp:lastModifiedBy>Ewaa</cp:lastModifiedBy>
  <cp:revision>46</cp:revision>
  <dcterms:created xsi:type="dcterms:W3CDTF">2021-09-24T16:35:36Z</dcterms:created>
  <dcterms:modified xsi:type="dcterms:W3CDTF">2021-12-18T18:10:16Z</dcterms:modified>
</cp:coreProperties>
</file>